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69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8/17/2010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8/17/2010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The English Colonies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Carolinas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0" y="1524000"/>
            <a:ext cx="45720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Spanish Florida to the south alarmed by growth of Carolinas</a:t>
            </a:r>
          </a:p>
          <a:p>
            <a:pPr lvl="1"/>
            <a:r>
              <a:rPr lang="en-US" dirty="0" smtClean="0"/>
              <a:t>Indian allies of both sides engage in proxy conflicts</a:t>
            </a:r>
          </a:p>
          <a:p>
            <a:pPr lvl="1"/>
            <a:r>
              <a:rPr lang="en-US" dirty="0" smtClean="0"/>
              <a:t>Eventually leads to several Anglo-Spanish wars</a:t>
            </a:r>
          </a:p>
          <a:p>
            <a:pPr>
              <a:buNone/>
            </a:pPr>
            <a:endParaRPr lang="en-US" dirty="0" smtClean="0"/>
          </a:p>
          <a:p>
            <a:pPr lvl="2"/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 descr="File:Carolinacolon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4762500" cy="4991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Carolinas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0" y="1524000"/>
            <a:ext cx="45720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To the north, there are already many displaced “squatters” from Virginia before the charter is given.</a:t>
            </a:r>
          </a:p>
          <a:p>
            <a:pPr lvl="1"/>
            <a:r>
              <a:rPr lang="en-US" dirty="0" smtClean="0"/>
              <a:t>Did not cooperate with new plantation barons</a:t>
            </a:r>
          </a:p>
          <a:p>
            <a:pPr lvl="1"/>
            <a:r>
              <a:rPr lang="en-US" dirty="0" smtClean="0"/>
              <a:t>Became allies of pirates</a:t>
            </a:r>
          </a:p>
          <a:p>
            <a:pPr lvl="1"/>
            <a:r>
              <a:rPr lang="en-US" dirty="0" smtClean="0"/>
              <a:t>Eventually leads to division into two colonies</a:t>
            </a:r>
          </a:p>
          <a:p>
            <a:pPr lvl="2"/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 descr="File:Carolinacolon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4762500" cy="4991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Georgia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0" y="1524000"/>
            <a:ext cx="4572000" cy="5334000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Actually </a:t>
            </a:r>
            <a:r>
              <a:rPr lang="en-US" dirty="0" smtClean="0"/>
              <a:t>not a colony </a:t>
            </a:r>
            <a:r>
              <a:rPr lang="en-US" dirty="0" smtClean="0"/>
              <a:t>at the period we have under </a:t>
            </a:r>
            <a:r>
              <a:rPr lang="en-US" dirty="0" smtClean="0"/>
              <a:t>discussion.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Founded as a prison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Georgia </a:t>
            </a:r>
            <a:r>
              <a:rPr lang="en-US" dirty="0" smtClean="0"/>
              <a:t>would not be founded until </a:t>
            </a:r>
            <a:r>
              <a:rPr lang="en-US" dirty="0" smtClean="0"/>
              <a:t>1733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Buffer between Colonies and Spain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Imperial Soldiers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Money </a:t>
            </a:r>
            <a:endParaRPr lang="en-US" dirty="0" smtClean="0"/>
          </a:p>
          <a:p>
            <a:pPr lvl="2"/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 descr="File:Carolinacolon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4762500" cy="4991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The </a:t>
            </a:r>
            <a:r>
              <a:rPr lang="en-US" smtClean="0">
                <a:solidFill>
                  <a:schemeClr val="accent6">
                    <a:lumMod val="75000"/>
                  </a:schemeClr>
                </a:solidFill>
              </a:rPr>
              <a:t>Agricultural South</a:t>
            </a:r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447800"/>
            <a:ext cx="883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The colonies of the South shared a great number of characteristics.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505200" y="2590800"/>
            <a:ext cx="548640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500" dirty="0" smtClean="0"/>
              <a:t>Plantation Cash-Crop Economy</a:t>
            </a:r>
          </a:p>
          <a:p>
            <a:pPr marL="342900" indent="-342900">
              <a:buAutoNum type="arabicPeriod"/>
            </a:pPr>
            <a:r>
              <a:rPr lang="en-US" sz="2500" dirty="0" smtClean="0"/>
              <a:t>Reliance on Slave Labor</a:t>
            </a:r>
          </a:p>
          <a:p>
            <a:pPr marL="342900" indent="-342900">
              <a:buAutoNum type="arabicPeriod"/>
            </a:pPr>
            <a:r>
              <a:rPr lang="en-US" sz="2500" dirty="0" smtClean="0"/>
              <a:t>Politics dominated by landed elites</a:t>
            </a:r>
          </a:p>
          <a:p>
            <a:pPr marL="342900" indent="-342900">
              <a:buAutoNum type="arabicPeriod"/>
            </a:pPr>
            <a:r>
              <a:rPr lang="en-US" sz="2500" dirty="0" smtClean="0"/>
              <a:t>Expansionist </a:t>
            </a:r>
          </a:p>
          <a:p>
            <a:pPr marL="800100" lvl="1" indent="-342900"/>
            <a:r>
              <a:rPr lang="en-US" sz="2500" dirty="0" smtClean="0"/>
              <a:t>(</a:t>
            </a:r>
            <a:r>
              <a:rPr lang="en-US" sz="2500" dirty="0" smtClean="0"/>
              <a:t>f</a:t>
            </a:r>
            <a:r>
              <a:rPr lang="en-US" sz="2500" dirty="0" smtClean="0"/>
              <a:t>ueled by disenfranchised)</a:t>
            </a:r>
          </a:p>
          <a:p>
            <a:pPr marL="342900" indent="-342900">
              <a:buAutoNum type="arabicPeriod"/>
            </a:pPr>
            <a:r>
              <a:rPr lang="en-US" sz="2500" dirty="0" smtClean="0"/>
              <a:t>Primarily Rural, Few Cities</a:t>
            </a:r>
          </a:p>
          <a:p>
            <a:pPr marL="342900" indent="-342900">
              <a:buAutoNum type="arabicPeriod"/>
            </a:pPr>
            <a:r>
              <a:rPr lang="en-US" sz="2500" dirty="0" smtClean="0"/>
              <a:t>Religiously Tolerant (By Comparison)</a:t>
            </a:r>
          </a:p>
        </p:txBody>
      </p:sp>
      <p:pic>
        <p:nvPicPr>
          <p:cNvPr id="1026" name="Picture 2" descr="http://t2.gstatic.com/images?q=tbn:ANd9GcQBJrwiY7X8YdxbQzcJIe-XD35WKqsNQTPwDbhSm4ysIEvixgo&amp;t=1&amp;usg=__1A4dtjcyeBMJ4yOwl0kwOXJRqQ8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38400"/>
            <a:ext cx="3482671" cy="3657600"/>
          </a:xfrm>
          <a:prstGeom prst="rect">
            <a:avLst/>
          </a:prstGeom>
          <a:noFill/>
        </p:spPr>
      </p:pic>
      <p:pic>
        <p:nvPicPr>
          <p:cNvPr id="1028" name="Picture 4" descr="http://americanhistoryrules.wikispaces.com/file/view/slavery2tradeimage.jpg/47242161/slavery2trade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514600"/>
            <a:ext cx="3117056" cy="3807093"/>
          </a:xfrm>
          <a:prstGeom prst="rect">
            <a:avLst/>
          </a:prstGeom>
          <a:noFill/>
        </p:spPr>
      </p:pic>
      <p:pic>
        <p:nvPicPr>
          <p:cNvPr id="1030" name="Picture 6" descr="http://imagecache6.allposters.com/LRG/22/2246/R1EZD00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52800"/>
            <a:ext cx="3505200" cy="2857500"/>
          </a:xfrm>
          <a:prstGeom prst="rect">
            <a:avLst/>
          </a:prstGeom>
          <a:noFill/>
        </p:spPr>
      </p:pic>
      <p:pic>
        <p:nvPicPr>
          <p:cNvPr id="1032" name="Picture 8" descr="http://www.craftsman-style.info/house-designs/images/076-plantation-hom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2590800"/>
            <a:ext cx="333375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Jamestown (1606)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194" name="Picture 2" descr="http://home.comcast.net/~diazstudents/ColonialJamestow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00200"/>
            <a:ext cx="7086600" cy="50914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239000" y="1600200"/>
            <a:ext cx="1905000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100" b="1" dirty="0" smtClean="0"/>
              <a:t> Founded by the Virginia Company</a:t>
            </a:r>
          </a:p>
          <a:p>
            <a:pPr>
              <a:buFont typeface="Arial" charset="0"/>
              <a:buChar char="•"/>
            </a:pPr>
            <a:r>
              <a:rPr lang="en-US" sz="2100" b="1" dirty="0" smtClean="0"/>
              <a:t> Joint-Stock company meant to turn immediate profit</a:t>
            </a:r>
          </a:p>
          <a:p>
            <a:pPr>
              <a:buFont typeface="Arial" charset="0"/>
              <a:buChar char="•"/>
            </a:pPr>
            <a:r>
              <a:rPr lang="en-US" sz="2100" b="1" dirty="0" smtClean="0"/>
              <a:t> Colonists hope to strike gold, strike rich, and go home.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39000" y="1600200"/>
            <a:ext cx="1905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100" b="1" dirty="0" smtClean="0"/>
              <a:t> Charter assured colonists “Rights of Englishmen.”</a:t>
            </a:r>
          </a:p>
          <a:p>
            <a:pPr>
              <a:buFont typeface="Arial" charset="0"/>
              <a:buChar char="•"/>
            </a:pPr>
            <a:r>
              <a:rPr lang="en-US" sz="2100" b="1" dirty="0" smtClean="0"/>
              <a:t> Settlers completely unequipped for their goal</a:t>
            </a:r>
          </a:p>
          <a:p>
            <a:pPr>
              <a:buFont typeface="Arial" charset="0"/>
              <a:buChar char="•"/>
            </a:pPr>
            <a:r>
              <a:rPr lang="en-US" sz="2100" b="1" dirty="0" smtClean="0"/>
              <a:t> Massive colonist death resulted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39000" y="1600200"/>
            <a:ext cx="1905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100" dirty="0" smtClean="0"/>
              <a:t> </a:t>
            </a:r>
            <a:r>
              <a:rPr lang="en-US" sz="2100" b="1" dirty="0" smtClean="0"/>
              <a:t>John Smith takes control of colony in 1608.</a:t>
            </a:r>
          </a:p>
          <a:p>
            <a:pPr>
              <a:buFont typeface="Arial" charset="0"/>
              <a:buChar char="•"/>
            </a:pPr>
            <a:r>
              <a:rPr lang="en-US" sz="2100" b="1" dirty="0" smtClean="0"/>
              <a:t> Prevents total collapse, but death tolls continue to be high. Worst is the “Starving Time” of 2009-2010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allAtOnce"/>
      <p:bldP spid="8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The Colonists &amp; the Powhatan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170" name="Picture 2" descr="http://www.nps.gov/jame/historyculture/images/White_inspired_Powhatans_fish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1600200"/>
            <a:ext cx="3474721" cy="2438400"/>
          </a:xfrm>
          <a:prstGeom prst="rect">
            <a:avLst/>
          </a:prstGeom>
          <a:noFill/>
        </p:spPr>
      </p:pic>
      <p:pic>
        <p:nvPicPr>
          <p:cNvPr id="7172" name="Picture 4" descr="http://upload.wikimedia.org/wikipedia/commons/thumb/4/4f/3rdLordDeLaWarr.jpg/200px-3rdLordDeLaWar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4117848"/>
            <a:ext cx="2209800" cy="274015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733800" y="1600200"/>
            <a:ext cx="51816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 </a:t>
            </a:r>
            <a:r>
              <a:rPr lang="en-US" sz="2200" dirty="0" smtClean="0"/>
              <a:t>Local native tribes of the region loosely united under Chief Powhatan.</a:t>
            </a:r>
          </a:p>
          <a:p>
            <a:pPr>
              <a:buFont typeface="Arial" charset="0"/>
              <a:buChar char="•"/>
            </a:pPr>
            <a:r>
              <a:rPr lang="en-US" sz="2200" dirty="0" smtClean="0"/>
              <a:t> Powhatan hoped the English would be an advantage against his enemies. </a:t>
            </a:r>
          </a:p>
          <a:p>
            <a:pPr>
              <a:buFont typeface="Arial" charset="0"/>
              <a:buChar char="•"/>
            </a:pPr>
            <a:r>
              <a:rPr lang="en-US" sz="2200" dirty="0" smtClean="0"/>
              <a:t> Very quickly, relations sour as English colonists raid Indian food stores and begin contacting Powhatan’s enemies. </a:t>
            </a:r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3995678"/>
            <a:ext cx="6553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b="1" dirty="0" smtClean="0"/>
              <a:t> In 1610, Lord De La Ware (aka Delaware)  arrives to take control of the colony. </a:t>
            </a:r>
          </a:p>
          <a:p>
            <a:pPr>
              <a:buFont typeface="Arial" charset="0"/>
              <a:buChar char="•"/>
            </a:pPr>
            <a:r>
              <a:rPr lang="en-US" b="1" dirty="0" smtClean="0"/>
              <a:t> Basically declares war on the Powhatan, using “Irish Tactics” learned from terrorizing the Irish Catholics.</a:t>
            </a:r>
          </a:p>
          <a:p>
            <a:pPr lvl="1">
              <a:buFont typeface="Arial" charset="0"/>
              <a:buChar char="•"/>
            </a:pPr>
            <a:r>
              <a:rPr lang="en-US" b="1" dirty="0" smtClean="0"/>
              <a:t>  “Irish Tactics” – Burning villages and farmlands</a:t>
            </a:r>
          </a:p>
          <a:p>
            <a:pPr lvl="1">
              <a:buFont typeface="Arial" charset="0"/>
              <a:buChar char="•"/>
            </a:pPr>
            <a:r>
              <a:rPr lang="en-US" b="1" dirty="0" smtClean="0"/>
              <a:t>  Anglo-Powhatan War lasts until 1614</a:t>
            </a:r>
          </a:p>
          <a:p>
            <a:pPr>
              <a:buFont typeface="Arial" charset="0"/>
              <a:buChar char="•"/>
            </a:pPr>
            <a:r>
              <a:rPr lang="en-US" b="1" dirty="0" smtClean="0"/>
              <a:t> Eight years of peace, followed by another Anglo-Powhatan war.</a:t>
            </a:r>
          </a:p>
          <a:p>
            <a:pPr lvl="1">
              <a:buFont typeface="Arial" charset="0"/>
              <a:buChar char="•"/>
            </a:pPr>
            <a:r>
              <a:rPr lang="en-US" b="1" dirty="0" smtClean="0"/>
              <a:t> English goal: To prevent the Natives “from being any longer a people.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657600" y="1524000"/>
            <a:ext cx="518160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150" b="1" dirty="0" smtClean="0"/>
              <a:t> </a:t>
            </a:r>
            <a:r>
              <a:rPr lang="en-US" sz="2000" b="1" dirty="0" smtClean="0"/>
              <a:t>By 1646, Chesapeake natives forced away from white areas or forced onto what are essentially the first reservations. </a:t>
            </a:r>
          </a:p>
          <a:p>
            <a:pPr>
              <a:buFont typeface="Arial" charset="0"/>
              <a:buChar char="•"/>
            </a:pPr>
            <a:r>
              <a:rPr lang="en-US" sz="2000" b="1" dirty="0" smtClean="0"/>
              <a:t> By 1685, the Powhatan were considered to be extinct. </a:t>
            </a:r>
          </a:p>
          <a:p>
            <a:pPr>
              <a:buFont typeface="Arial" charset="0"/>
              <a:buChar char="•"/>
            </a:pPr>
            <a:r>
              <a:rPr lang="en-US" sz="2000" b="1" dirty="0" smtClean="0"/>
              <a:t> A similar pattern repeats itself throughout North America. (See “The Indian’s New World"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Virginia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146" name="Picture 2" descr="http://avoca37.org/11mitchells/files/2009/11/IMG-273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3999"/>
            <a:ext cx="3733800" cy="410307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86200" y="1524001"/>
            <a:ext cx="5257800" cy="5563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250" b="1" dirty="0" smtClean="0"/>
              <a:t> By 1612, the colony finally starts making money. </a:t>
            </a:r>
          </a:p>
          <a:p>
            <a:pPr lvl="1">
              <a:buFont typeface="Arial" charset="0"/>
              <a:buChar char="•"/>
            </a:pPr>
            <a:r>
              <a:rPr lang="en-US" sz="2250" b="1" dirty="0" smtClean="0"/>
              <a:t> </a:t>
            </a:r>
            <a:r>
              <a:rPr lang="en-US" sz="2250" b="1" dirty="0" smtClean="0"/>
              <a:t>Not from gold: Tobacco!</a:t>
            </a:r>
          </a:p>
          <a:p>
            <a:pPr lvl="1">
              <a:buFont typeface="Arial" charset="0"/>
              <a:buChar char="•"/>
            </a:pPr>
            <a:r>
              <a:rPr lang="en-US" sz="2250" b="1" dirty="0" smtClean="0"/>
              <a:t> </a:t>
            </a:r>
            <a:r>
              <a:rPr lang="en-US" sz="2250" b="1" dirty="0" smtClean="0"/>
              <a:t>Introduced to Virginia by John Rolfe</a:t>
            </a:r>
          </a:p>
          <a:p>
            <a:pPr>
              <a:buFont typeface="Arial" charset="0"/>
              <a:buChar char="•"/>
            </a:pPr>
            <a:r>
              <a:rPr lang="en-US" sz="2250" b="1" dirty="0" smtClean="0"/>
              <a:t> </a:t>
            </a:r>
            <a:r>
              <a:rPr lang="en-US" sz="2250" b="1" dirty="0" smtClean="0"/>
              <a:t>Everyone goes tobacco crazy, causing structural problems:</a:t>
            </a:r>
          </a:p>
          <a:p>
            <a:pPr lvl="1">
              <a:buFont typeface="Arial" charset="0"/>
              <a:buChar char="•"/>
            </a:pPr>
            <a:r>
              <a:rPr lang="en-US" sz="2250" b="1" dirty="0" smtClean="0"/>
              <a:t> </a:t>
            </a:r>
            <a:r>
              <a:rPr lang="en-US" sz="2250" b="1" dirty="0" smtClean="0"/>
              <a:t>High level of production causes prices to drop</a:t>
            </a:r>
          </a:p>
          <a:p>
            <a:pPr lvl="1">
              <a:buFont typeface="Arial" charset="0"/>
              <a:buChar char="•"/>
            </a:pPr>
            <a:r>
              <a:rPr lang="en-US" sz="2250" b="1" dirty="0" smtClean="0"/>
              <a:t> </a:t>
            </a:r>
            <a:r>
              <a:rPr lang="en-US" sz="2250" b="1" dirty="0" smtClean="0"/>
              <a:t>Land becomes concentrated in the hands of a gentry class, leading to social unrest</a:t>
            </a:r>
          </a:p>
          <a:p>
            <a:pPr lvl="1">
              <a:buFont typeface="Arial" charset="0"/>
              <a:buChar char="•"/>
            </a:pPr>
            <a:r>
              <a:rPr lang="en-US" sz="2250" b="1" dirty="0" smtClean="0"/>
              <a:t> </a:t>
            </a:r>
            <a:r>
              <a:rPr lang="en-US" sz="2250" b="1" dirty="0" smtClean="0"/>
              <a:t>New settlers forced further West, further aggravating relations with the Indians</a:t>
            </a:r>
          </a:p>
          <a:p>
            <a:endParaRPr lang="en-US" sz="2250" dirty="0" smtClean="0"/>
          </a:p>
          <a:p>
            <a:pPr lvl="1">
              <a:buFont typeface="Arial" charset="0"/>
              <a:buChar char="•"/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886200" y="1524001"/>
            <a:ext cx="5257800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250" b="1" dirty="0" smtClean="0"/>
              <a:t> First representative self-government in the colonies: </a:t>
            </a:r>
            <a:r>
              <a:rPr lang="en-US" sz="2250" b="1" i="1" dirty="0" smtClean="0"/>
              <a:t>House of Burgesses</a:t>
            </a:r>
          </a:p>
          <a:p>
            <a:pPr lvl="1">
              <a:buFont typeface="Arial" charset="0"/>
              <a:buChar char="•"/>
            </a:pPr>
            <a:r>
              <a:rPr lang="en-US" sz="2250" b="1" dirty="0" smtClean="0"/>
              <a:t> This does not thrill the king of England, James I, who does not trust the assembly. </a:t>
            </a:r>
            <a:r>
              <a:rPr lang="en-US" sz="2250" b="1" i="1" dirty="0" smtClean="0"/>
              <a:t> </a:t>
            </a:r>
            <a:endParaRPr lang="en-US" sz="2250" b="1" dirty="0" smtClean="0"/>
          </a:p>
          <a:p>
            <a:pPr>
              <a:buFont typeface="Arial" charset="0"/>
              <a:buChar char="•"/>
            </a:pPr>
            <a:r>
              <a:rPr lang="en-US" sz="2250" b="1" dirty="0" smtClean="0"/>
              <a:t> James I continues his ire for the colony, and eventually the Virginia Company goes bankrupt. </a:t>
            </a:r>
          </a:p>
          <a:p>
            <a:pPr>
              <a:buFont typeface="Arial" charset="0"/>
              <a:buChar char="•"/>
            </a:pPr>
            <a:r>
              <a:rPr lang="en-US" sz="2250" b="1" dirty="0" smtClean="0"/>
              <a:t> In 1624, James I takes direct control of the Virginia Colony. </a:t>
            </a:r>
          </a:p>
          <a:p>
            <a:pPr lvl="1">
              <a:buFont typeface="Arial" charset="0"/>
              <a:buChar char="•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Maryland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122" name="Picture 2" descr="http://upload.wikimedia.org/wikipedia/commons/thumb/9/9e/Large_Broadside_on_the_Maryland_Toleration_Act.jpg/400px-Large_Broadside_on_the_Maryland_Toleration_A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5029200"/>
            <a:ext cx="3733800" cy="1347339"/>
          </a:xfrm>
          <a:prstGeom prst="rect">
            <a:avLst/>
          </a:prstGeom>
          <a:noFill/>
        </p:spPr>
      </p:pic>
      <p:pic>
        <p:nvPicPr>
          <p:cNvPr id="5124" name="Picture 4" descr="http://upload.wikimedia.org/wikipedia/commons/thumb/a/a9/Marycolony.png/250px-Marycolon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0682" y="1447800"/>
            <a:ext cx="3673318" cy="3276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1524001"/>
            <a:ext cx="5486400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100" b="1" dirty="0" smtClean="0"/>
              <a:t>Fourth English Colony. Founded 1634</a:t>
            </a:r>
          </a:p>
          <a:p>
            <a:pPr lvl="1">
              <a:buFont typeface="Arial" charset="0"/>
              <a:buChar char="•"/>
            </a:pPr>
            <a:r>
              <a:rPr lang="en-US" sz="2100" b="1" dirty="0" smtClean="0"/>
              <a:t> </a:t>
            </a:r>
            <a:r>
              <a:rPr lang="en-US" sz="2100" b="1" dirty="0" smtClean="0"/>
              <a:t>Founded by Lord Baltimore, prominent English Catholic</a:t>
            </a:r>
          </a:p>
          <a:p>
            <a:pPr lvl="1">
              <a:buFont typeface="Arial" charset="0"/>
              <a:buChar char="•"/>
            </a:pPr>
            <a:r>
              <a:rPr lang="en-US" sz="2100" b="1" dirty="0" smtClean="0"/>
              <a:t>Goal was to provide a safe haven for Catholics oppressed in England</a:t>
            </a:r>
          </a:p>
          <a:p>
            <a:pPr marL="0" lvl="1">
              <a:buFont typeface="Arial" charset="0"/>
              <a:buChar char="•"/>
            </a:pPr>
            <a:r>
              <a:rPr lang="en-US" sz="2100" b="1" dirty="0" smtClean="0"/>
              <a:t>  Like Virginia, based on Plantation economy.</a:t>
            </a:r>
          </a:p>
          <a:p>
            <a:pPr lvl="1">
              <a:buFont typeface="Arial" charset="0"/>
              <a:buChar char="•"/>
            </a:pPr>
            <a:r>
              <a:rPr lang="en-US" sz="2100" b="1" dirty="0" smtClean="0"/>
              <a:t> Initially, a few of Lord Baltimore’s family controlled vast, feudal-like estates</a:t>
            </a:r>
          </a:p>
          <a:p>
            <a:pPr lvl="1">
              <a:buFont typeface="Arial" charset="0"/>
              <a:buChar char="•"/>
            </a:pPr>
            <a:r>
              <a:rPr lang="en-US" sz="2100" b="1" dirty="0" smtClean="0"/>
              <a:t> People did not want to risk travel to work on an estate</a:t>
            </a:r>
          </a:p>
          <a:p>
            <a:pPr lvl="2">
              <a:buFont typeface="Arial" charset="0"/>
              <a:buChar char="•"/>
            </a:pPr>
            <a:r>
              <a:rPr lang="en-US" sz="2100" b="1" dirty="0" smtClean="0"/>
              <a:t> </a:t>
            </a:r>
            <a:r>
              <a:rPr lang="en-US" sz="2100" b="1" dirty="0" smtClean="0"/>
              <a:t>First imported Indentured Servants, then eventually to African slaves.</a:t>
            </a:r>
          </a:p>
          <a:p>
            <a:pPr lvl="1">
              <a:buFont typeface="Arial" charset="0"/>
              <a:buChar char="•"/>
            </a:pPr>
            <a:r>
              <a:rPr lang="en-US" sz="2100" b="1" dirty="0" smtClean="0"/>
              <a:t> Eventually, small Protestant freeholders emigrate and agitate against Catholic gentry. </a:t>
            </a:r>
          </a:p>
          <a:p>
            <a:endParaRPr lang="en-US" dirty="0" smtClean="0"/>
          </a:p>
          <a:p>
            <a:pPr>
              <a:buFont typeface="Arial" charset="0"/>
              <a:buChar char="•"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524000"/>
            <a:ext cx="5257800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 b="1" dirty="0" smtClean="0"/>
              <a:t> As Catholics become the minority, frustration and disorder grows. </a:t>
            </a:r>
          </a:p>
          <a:p>
            <a:pPr>
              <a:buFont typeface="Arial" charset="0"/>
              <a:buChar char="•"/>
            </a:pPr>
            <a:r>
              <a:rPr lang="en-US" sz="2400" b="1" dirty="0" smtClean="0"/>
              <a:t> </a:t>
            </a:r>
            <a:r>
              <a:rPr lang="en-US" sz="2400" b="1" dirty="0" smtClean="0"/>
              <a:t>In 1649, the </a:t>
            </a:r>
            <a:r>
              <a:rPr lang="en-US" sz="2400" b="1" i="1" dirty="0" smtClean="0"/>
              <a:t>Act of Tolerance</a:t>
            </a:r>
            <a:r>
              <a:rPr lang="en-US" sz="2400" b="1" dirty="0" smtClean="0"/>
              <a:t> is passed.</a:t>
            </a:r>
          </a:p>
          <a:p>
            <a:pPr lvl="1">
              <a:buFont typeface="Arial" charset="0"/>
              <a:buChar char="•"/>
            </a:pPr>
            <a:r>
              <a:rPr lang="en-US" sz="2400" b="1" dirty="0" smtClean="0"/>
              <a:t> Tolerance only extends to Christian faiths</a:t>
            </a:r>
          </a:p>
          <a:p>
            <a:pPr lvl="1">
              <a:buFont typeface="Arial" charset="0"/>
              <a:buChar char="•"/>
            </a:pPr>
            <a:r>
              <a:rPr lang="en-US" sz="2400" b="1" dirty="0" smtClean="0"/>
              <a:t> </a:t>
            </a:r>
            <a:r>
              <a:rPr lang="en-US" sz="2400" b="1" dirty="0" smtClean="0"/>
              <a:t>Non-Christians still subject to death penalty</a:t>
            </a:r>
          </a:p>
          <a:p>
            <a:pPr lvl="1">
              <a:buFont typeface="Arial" charset="0"/>
              <a:buChar char="•"/>
            </a:pPr>
            <a:r>
              <a:rPr lang="en-US" sz="2400" b="1" dirty="0" smtClean="0"/>
              <a:t> </a:t>
            </a:r>
            <a:r>
              <a:rPr lang="en-US" sz="2400" b="1" dirty="0" smtClean="0"/>
              <a:t>Even as a minority, Maryland existed as large haven for English Catholics. </a:t>
            </a:r>
          </a:p>
          <a:p>
            <a:pPr lvl="1">
              <a:buFont typeface="Arial" charset="0"/>
              <a:buChar char="•"/>
            </a:pPr>
            <a:endParaRPr lang="en-US" sz="2250" b="1" dirty="0" smtClean="0"/>
          </a:p>
          <a:p>
            <a:endParaRPr lang="en-US" sz="2250" dirty="0" smtClean="0"/>
          </a:p>
          <a:p>
            <a:pPr lvl="1">
              <a:buFont typeface="Arial" charset="0"/>
              <a:buChar char="•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West Indies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098" name="Picture 2" descr="http://www.etc.ucla.edu/research/projects/images/port_royal_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4267200" cy="31257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4572000"/>
            <a:ext cx="426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i="1" dirty="0" smtClean="0"/>
              <a:t>Computer model of colonial Port Royal, Jamaica. Created by UCLA’s Experimental Technologies Center. </a:t>
            </a:r>
            <a:endParaRPr lang="en-US" sz="15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267200" y="1447800"/>
            <a:ext cx="48768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100" dirty="0" smtClean="0"/>
              <a:t>In the 1600s, England continues to put pressure on Spain</a:t>
            </a:r>
          </a:p>
          <a:p>
            <a:pPr lvl="1">
              <a:buFont typeface="Arial" charset="0"/>
              <a:buChar char="•"/>
            </a:pPr>
            <a:r>
              <a:rPr lang="en-US" sz="2100" dirty="0" smtClean="0"/>
              <a:t> </a:t>
            </a:r>
            <a:r>
              <a:rPr lang="en-US" sz="2100" dirty="0" smtClean="0"/>
              <a:t>By 1655, England takes control of Jamaica</a:t>
            </a:r>
          </a:p>
          <a:p>
            <a:pPr>
              <a:buFont typeface="Arial" charset="0"/>
              <a:buChar char="•"/>
            </a:pPr>
            <a:r>
              <a:rPr lang="en-US" sz="2100" dirty="0" smtClean="0"/>
              <a:t>Economy of the West Indies dependant on Sugar Plantations.</a:t>
            </a:r>
          </a:p>
          <a:p>
            <a:pPr lvl="1">
              <a:buFont typeface="Arial" charset="0"/>
              <a:buChar char="•"/>
            </a:pPr>
            <a:r>
              <a:rPr lang="en-US" sz="2100" dirty="0" smtClean="0"/>
              <a:t> </a:t>
            </a:r>
            <a:r>
              <a:rPr lang="en-US" sz="2100" dirty="0" smtClean="0"/>
              <a:t>Required more labor than tobacco at every step</a:t>
            </a:r>
          </a:p>
          <a:p>
            <a:pPr lvl="2">
              <a:buFont typeface="Arial" charset="0"/>
              <a:buChar char="•"/>
            </a:pPr>
            <a:r>
              <a:rPr lang="en-US" sz="2100" dirty="0" smtClean="0"/>
              <a:t> </a:t>
            </a:r>
            <a:r>
              <a:rPr lang="en-US" sz="2100" dirty="0" smtClean="0"/>
              <a:t>More land required</a:t>
            </a:r>
          </a:p>
          <a:p>
            <a:pPr lvl="2">
              <a:buFont typeface="Arial" charset="0"/>
              <a:buChar char="•"/>
            </a:pPr>
            <a:r>
              <a:rPr lang="en-US" sz="2100" dirty="0" smtClean="0"/>
              <a:t> </a:t>
            </a:r>
            <a:r>
              <a:rPr lang="en-US" sz="2100" dirty="0" smtClean="0"/>
              <a:t>More labor to plant and harvest</a:t>
            </a:r>
          </a:p>
          <a:p>
            <a:pPr lvl="2">
              <a:buFont typeface="Arial" charset="0"/>
              <a:buChar char="•"/>
            </a:pPr>
            <a:r>
              <a:rPr lang="en-US" sz="2100" dirty="0" smtClean="0"/>
              <a:t> </a:t>
            </a:r>
            <a:r>
              <a:rPr lang="en-US" sz="2100" dirty="0" smtClean="0"/>
              <a:t>More difficult refining process</a:t>
            </a:r>
          </a:p>
          <a:p>
            <a:pPr>
              <a:buFont typeface="Arial" charset="0"/>
              <a:buChar char="•"/>
            </a:pPr>
            <a:r>
              <a:rPr lang="en-US" sz="2100" dirty="0" smtClean="0"/>
              <a:t> Only the rich could afford to “get into the game,” and only then by heavily  importing slaves</a:t>
            </a:r>
          </a:p>
          <a:p>
            <a:pPr lvl="1">
              <a:buFont typeface="Arial" charset="0"/>
              <a:buChar char="•"/>
            </a:pPr>
            <a:r>
              <a:rPr lang="en-US" sz="2100" dirty="0" smtClean="0"/>
              <a:t> </a:t>
            </a:r>
            <a:r>
              <a:rPr lang="en-US" sz="2100" dirty="0" smtClean="0"/>
              <a:t>Slaves eventually outnumber whites 4:1!</a:t>
            </a:r>
          </a:p>
          <a:p>
            <a:pPr lvl="1">
              <a:buFont typeface="Arial" charset="0"/>
              <a:buChar char="•"/>
            </a:pPr>
            <a:endParaRPr lang="en-US" dirty="0" smtClean="0"/>
          </a:p>
          <a:p>
            <a:pPr lvl="1">
              <a:buFont typeface="Arial" charset="0"/>
              <a:buChar char="•"/>
            </a:pPr>
            <a:endParaRPr lang="en-US" dirty="0"/>
          </a:p>
        </p:txBody>
      </p:sp>
      <p:pic>
        <p:nvPicPr>
          <p:cNvPr id="4100" name="Picture 4" descr="http://www.glogster.com/media/2/5/65/50/5655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524000"/>
            <a:ext cx="3200400" cy="507934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5042118"/>
            <a:ext cx="4038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Needless to say, draconian slave laws were enacted by whites terrified of rebellion.</a:t>
            </a:r>
            <a:endParaRPr lang="en-US" sz="28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267200" y="1524000"/>
            <a:ext cx="4876800" cy="4724400"/>
          </a:xfrm>
          <a:prstGeom prst="rect">
            <a:avLst/>
          </a:prstGeom>
        </p:spPr>
        <p:txBody>
          <a:bodyPr/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Sugar Plantations eventually replace almost all other labor</a:t>
            </a: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Requires almost total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mport of food, tools, and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goods</a:t>
            </a: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Workers displaced by plantations move to southern North American colonies</a:t>
            </a:r>
          </a:p>
          <a:p>
            <a:pPr marL="996696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/>
              <a:buChar char="▪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Brought with them the exceptionally harsh slave code</a:t>
            </a:r>
          </a:p>
          <a:p>
            <a:pPr marL="1216152" marR="0" lvl="3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Tx/>
              <a:buFont typeface="Arial"/>
              <a:buChar char="▪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“Barbados Slave Code” becomes legal model for other colonies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Carolinas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800600" y="1524000"/>
            <a:ext cx="4191000" cy="4876800"/>
          </a:xfrm>
        </p:spPr>
        <p:txBody>
          <a:bodyPr/>
          <a:lstStyle/>
          <a:p>
            <a:r>
              <a:rPr lang="en-US" dirty="0" smtClean="0"/>
              <a:t>Colonization halts during the English Interregnum during the mid-1600s.</a:t>
            </a:r>
          </a:p>
          <a:p>
            <a:r>
              <a:rPr lang="en-US" dirty="0" smtClean="0"/>
              <a:t>When Parliament restored the King in 1660, colonization begins anew. </a:t>
            </a:r>
          </a:p>
          <a:p>
            <a:endParaRPr lang="en-US" dirty="0"/>
          </a:p>
        </p:txBody>
      </p:sp>
      <p:pic>
        <p:nvPicPr>
          <p:cNvPr id="3076" name="Picture 4" descr="http://upload.wikimedia.org/wikipedia/commons/thumb/c/c2/CromwellDissolvingLongParliament.jpg/220px-CromwellDissolvingLongParli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2514600" cy="3531870"/>
          </a:xfrm>
          <a:prstGeom prst="rect">
            <a:avLst/>
          </a:prstGeom>
          <a:noFill/>
        </p:spPr>
      </p:pic>
      <p:pic>
        <p:nvPicPr>
          <p:cNvPr id="3078" name="Picture 6" descr="http://upload.wikimedia.org/wikipedia/commons/thumb/d/d7/Charles_II_of_England.png/256px-Charles_II_of_Engla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505200"/>
            <a:ext cx="2895600" cy="288428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51054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Oliver Cromwell &amp; Friends </a:t>
            </a:r>
            <a:endParaRPr lang="en-US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2743200" y="31242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King Charles II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Carolinas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800600" y="1524000"/>
            <a:ext cx="4343400" cy="5334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King Charles gives eight of his friends a colony</a:t>
            </a:r>
          </a:p>
          <a:p>
            <a:pPr lvl="1"/>
            <a:r>
              <a:rPr lang="en-US" dirty="0" smtClean="0"/>
              <a:t>Business Plan:</a:t>
            </a:r>
          </a:p>
          <a:p>
            <a:pPr lvl="2"/>
            <a:r>
              <a:rPr lang="en-US" dirty="0" smtClean="0"/>
              <a:t>Provide supplies to the West Indies colonies.</a:t>
            </a:r>
          </a:p>
          <a:p>
            <a:pPr lvl="1"/>
            <a:r>
              <a:rPr lang="en-US" dirty="0" smtClean="0"/>
              <a:t>Becomes economically tied to West Indies</a:t>
            </a:r>
          </a:p>
          <a:p>
            <a:pPr lvl="2"/>
            <a:r>
              <a:rPr lang="en-US" dirty="0" smtClean="0"/>
              <a:t>Slave Trade</a:t>
            </a:r>
          </a:p>
          <a:p>
            <a:pPr lvl="3"/>
            <a:r>
              <a:rPr lang="en-US" dirty="0" smtClean="0"/>
              <a:t>Indians to West Indies</a:t>
            </a:r>
          </a:p>
          <a:p>
            <a:pPr lvl="3"/>
            <a:r>
              <a:rPr lang="en-US" dirty="0" smtClean="0"/>
              <a:t>Black slaves from W. Indies</a:t>
            </a:r>
          </a:p>
          <a:p>
            <a:pPr lvl="2"/>
            <a:r>
              <a:rPr lang="en-US" dirty="0" smtClean="0"/>
              <a:t>Import Slave Code</a:t>
            </a:r>
          </a:p>
          <a:p>
            <a:pPr lvl="2"/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 descr="File:Carolinacolon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4762500" cy="4991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Carolinas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0" y="1524000"/>
            <a:ext cx="45720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Settlers and Indian allies turn on each other.</a:t>
            </a:r>
          </a:p>
          <a:p>
            <a:pPr lvl="1"/>
            <a:r>
              <a:rPr lang="en-US" dirty="0" smtClean="0"/>
              <a:t>Savannah Indians all but wiped out by 1710</a:t>
            </a:r>
          </a:p>
          <a:p>
            <a:endParaRPr lang="en-US" dirty="0" smtClean="0"/>
          </a:p>
          <a:p>
            <a:r>
              <a:rPr lang="en-US" dirty="0" smtClean="0"/>
              <a:t>Rice becomes main export. </a:t>
            </a:r>
          </a:p>
          <a:p>
            <a:pPr lvl="1"/>
            <a:r>
              <a:rPr lang="en-US" dirty="0" smtClean="0"/>
              <a:t>Import slaves from Africa for their experience</a:t>
            </a:r>
          </a:p>
          <a:p>
            <a:pPr lvl="2"/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 descr="File:Carolinacolon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4762500" cy="4991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272</TotalTime>
  <Words>957</Words>
  <Application>Microsoft Office PowerPoint</Application>
  <PresentationFormat>On-screen Show (4:3)</PresentationFormat>
  <Paragraphs>113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Module</vt:lpstr>
      <vt:lpstr>The English Colonies</vt:lpstr>
      <vt:lpstr>Jamestown (1606)</vt:lpstr>
      <vt:lpstr>The Colonists &amp; the Powhatan</vt:lpstr>
      <vt:lpstr>Virginia</vt:lpstr>
      <vt:lpstr>Maryland</vt:lpstr>
      <vt:lpstr>West Indies</vt:lpstr>
      <vt:lpstr>Carolinas</vt:lpstr>
      <vt:lpstr>Carolinas</vt:lpstr>
      <vt:lpstr>Carolinas</vt:lpstr>
      <vt:lpstr>Carolinas</vt:lpstr>
      <vt:lpstr>Carolinas</vt:lpstr>
      <vt:lpstr>Georgia</vt:lpstr>
      <vt:lpstr>The Agricultural South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English Colonies</dc:title>
  <dc:creator>End User</dc:creator>
  <cp:lastModifiedBy>End User</cp:lastModifiedBy>
  <cp:revision>3</cp:revision>
  <dcterms:created xsi:type="dcterms:W3CDTF">2006-08-16T00:00:00Z</dcterms:created>
  <dcterms:modified xsi:type="dcterms:W3CDTF">2010-08-18T00:40:13Z</dcterms:modified>
</cp:coreProperties>
</file>